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3" r:id="rId10"/>
    <p:sldId id="261" r:id="rId11"/>
    <p:sldId id="264" r:id="rId12"/>
    <p:sldId id="265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27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349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349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49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49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49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49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4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94D9B5-4778-4550-B0E6-78B8576732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B26A0-6E60-4BC4-9F59-3F52516741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69B85D-7D55-46F3-A9F9-58F59D0E28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195FBF-A288-4664-8B54-B4089C637B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9CB8F-A8B8-4FD7-8179-6B27443BE05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A7EEA7-F54E-4B13-9C32-466D614C02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6F477-FB66-4B4D-ABCE-4151ACB527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D55B3-1BF2-475B-BAE5-926E35DE3F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AF13D-1A71-43DE-85C1-CF45CAEA96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0D4272-796B-45FE-981E-8DCE26D7675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D20B3-905D-4EE6-B9AD-0E1F82C2A8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720EF5E-0639-43C6-8E2A-F7AC32C5BC1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246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24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4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4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yki.org.ru/forum/42-334-66" TargetMode="External"/><Relationship Id="rId7" Type="http://schemas.openxmlformats.org/officeDocument/2006/relationships/hyperlink" Target="http://www.be-in.ru/network/463-jil_sander-things?thing=25443" TargetMode="External"/><Relationship Id="rId2" Type="http://schemas.openxmlformats.org/officeDocument/2006/relationships/hyperlink" Target="http://cheremuha.ucoz.ru/load/1-1-0-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tec.ru/flibrary/info/4146" TargetMode="External"/><Relationship Id="rId5" Type="http://schemas.openxmlformats.org/officeDocument/2006/relationships/hyperlink" Target="http://www.klassorti.ru/podarki/075_trapetsiya_zhest.html" TargetMode="External"/><Relationship Id="rId4" Type="http://schemas.openxmlformats.org/officeDocument/2006/relationships/hyperlink" Target="http://tolstun.ru/?p=524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 rot="10800000">
            <a:off x="468313" y="1125538"/>
            <a:ext cx="7848600" cy="28797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341438"/>
            <a:ext cx="5329237" cy="2665412"/>
          </a:xfrm>
        </p:spPr>
        <p:txBody>
          <a:bodyPr/>
          <a:lstStyle/>
          <a:p>
            <a:r>
              <a:rPr lang="ru-RU" sz="5400" b="0">
                <a:latin typeface="Bradley Hand ITC" pitchFamily="66" charset="0"/>
              </a:rPr>
              <a:t>Равнобедренная трапеция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/>
              <a:t>Применение формы трапеции в повседневной жизни</a:t>
            </a:r>
          </a:p>
        </p:txBody>
      </p:sp>
      <p:pic>
        <p:nvPicPr>
          <p:cNvPr id="9220" name="Picture 4" descr="tiger_kreativ_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28775"/>
            <a:ext cx="2273300" cy="2268538"/>
          </a:xfrm>
          <a:prstGeom prst="rect">
            <a:avLst/>
          </a:prstGeom>
          <a:noFill/>
        </p:spPr>
      </p:pic>
      <p:pic>
        <p:nvPicPr>
          <p:cNvPr id="9221" name="Picture 5" descr="15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73463"/>
            <a:ext cx="2674938" cy="2676525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5288" y="4076700"/>
            <a:ext cx="2305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Подарочная упаковка, где за основу взята фигура трапеция.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03575" y="2636838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132138" y="27082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Стол в виде трапеции.</a:t>
            </a:r>
          </a:p>
        </p:txBody>
      </p:sp>
      <p:pic>
        <p:nvPicPr>
          <p:cNvPr id="9225" name="Picture 9" descr="Jil-SanderMagaziny-odezhdy-Moskvy-Be-inru-gorod-moda-veschi-norm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628775"/>
            <a:ext cx="2981325" cy="3057525"/>
          </a:xfrm>
          <a:prstGeom prst="rect">
            <a:avLst/>
          </a:prstGeom>
          <a:noFill/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16688" y="4724400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Сумка в форме трапеции.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ru-RU" b="0"/>
              <a:t>Задачи 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 rot="10800000">
            <a:off x="684213" y="1557338"/>
            <a:ext cx="1944687" cy="12239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828675" y="1268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24075" y="1268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557463" y="27797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5556" name="AutoShape 20"/>
          <p:cNvSpPr>
            <a:spLocks noChangeArrowheads="1"/>
          </p:cNvSpPr>
          <p:nvPr/>
        </p:nvSpPr>
        <p:spPr bwMode="auto">
          <a:xfrm rot="10800000">
            <a:off x="4356100" y="1557338"/>
            <a:ext cx="1944688" cy="12239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4500563" y="12684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5795963" y="12684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4140200" y="27082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6229350" y="26368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5561" name="AutoShape 25"/>
          <p:cNvSpPr>
            <a:spLocks noChangeArrowheads="1"/>
          </p:cNvSpPr>
          <p:nvPr/>
        </p:nvSpPr>
        <p:spPr bwMode="auto">
          <a:xfrm rot="10800000">
            <a:off x="539750" y="4292600"/>
            <a:ext cx="1944688" cy="12239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684213" y="40036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1979613" y="40036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95288" y="54451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413000" y="53721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5566" name="AutoShape 30"/>
          <p:cNvSpPr>
            <a:spLocks noChangeArrowheads="1"/>
          </p:cNvSpPr>
          <p:nvPr/>
        </p:nvSpPr>
        <p:spPr bwMode="auto">
          <a:xfrm rot="10800000">
            <a:off x="4498975" y="4435475"/>
            <a:ext cx="1944688" cy="12239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4643438" y="41465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5938838" y="41465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4283075" y="5586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6372225" y="55149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1404938" y="10525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endParaRPr lang="ru-RU"/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2484438" y="19875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endParaRPr lang="ru-RU"/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1404938" y="2925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  <a:endParaRPr lang="ru-RU"/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0" y="1196975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</a:t>
            </a:r>
            <a:endParaRPr lang="ru-RU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539750" y="3141663"/>
            <a:ext cx="1079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AB=CD</a:t>
            </a:r>
          </a:p>
          <a:p>
            <a:pPr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1000"/>
              <a:t>ABCD</a:t>
            </a:r>
            <a:r>
              <a:rPr lang="en-US" sz="2000"/>
              <a:t>=?</a:t>
            </a:r>
            <a:endParaRPr lang="ru-RU" sz="2000"/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3708400" y="14144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</a:t>
            </a:r>
            <a:endParaRPr lang="ru-RU"/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>
            <a:off x="4572000" y="22066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4067175" y="19177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6227763" y="1990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5148263" y="1125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endParaRPr lang="ru-RU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5003800" y="27813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  <a:endParaRPr lang="ru-RU"/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4140200" y="3213100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 – </a:t>
            </a:r>
            <a:r>
              <a:rPr lang="ru-RU"/>
              <a:t>средняя линия </a:t>
            </a:r>
            <a:r>
              <a:rPr lang="en-US"/>
              <a:t>EF=?</a:t>
            </a:r>
            <a:endParaRPr lang="ru-RU"/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0" y="40767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</a:t>
            </a:r>
            <a:endParaRPr lang="ru-RU"/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1187450" y="5589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65587" name="Text Box 51"/>
          <p:cNvSpPr txBox="1">
            <a:spLocks noChangeArrowheads="1"/>
          </p:cNvSpPr>
          <p:nvPr/>
        </p:nvSpPr>
        <p:spPr bwMode="auto">
          <a:xfrm>
            <a:off x="2411413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endParaRPr lang="ru-RU"/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>
            <a:off x="539750" y="5949950"/>
            <a:ext cx="230346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AB=CD</a:t>
            </a:r>
            <a:r>
              <a:rPr lang="ru-RU"/>
              <a:t>; </a:t>
            </a:r>
            <a:r>
              <a:rPr lang="en-US"/>
              <a:t>P</a:t>
            </a:r>
            <a:r>
              <a:rPr lang="en-US" sz="800"/>
              <a:t>ABCD</a:t>
            </a:r>
            <a:r>
              <a:rPr lang="en-US" sz="1600"/>
              <a:t>=18</a:t>
            </a:r>
          </a:p>
          <a:p>
            <a:pPr>
              <a:spcBef>
                <a:spcPct val="50000"/>
              </a:spcBef>
            </a:pPr>
            <a:r>
              <a:rPr lang="en-US" sz="1600"/>
              <a:t>BC=</a:t>
            </a:r>
            <a:r>
              <a:rPr lang="ru-RU" sz="1600"/>
              <a:t>?</a:t>
            </a:r>
            <a:endParaRPr lang="en-US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5589" name="Text Box 53"/>
          <p:cNvSpPr txBox="1">
            <a:spLocks noChangeArrowheads="1"/>
          </p:cNvSpPr>
          <p:nvPr/>
        </p:nvSpPr>
        <p:spPr bwMode="auto">
          <a:xfrm>
            <a:off x="3924300" y="40767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4)</a:t>
            </a:r>
          </a:p>
        </p:txBody>
      </p:sp>
      <p:sp>
        <p:nvSpPr>
          <p:cNvPr id="65590" name="Text Box 54"/>
          <p:cNvSpPr txBox="1">
            <a:spLocks noChangeArrowheads="1"/>
          </p:cNvSpPr>
          <p:nvPr/>
        </p:nvSpPr>
        <p:spPr bwMode="auto">
          <a:xfrm>
            <a:off x="5148263" y="4005263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12</a:t>
            </a:r>
          </a:p>
        </p:txBody>
      </p:sp>
      <p:sp>
        <p:nvSpPr>
          <p:cNvPr id="65591" name="Text Box 55"/>
          <p:cNvSpPr txBox="1">
            <a:spLocks noChangeArrowheads="1"/>
          </p:cNvSpPr>
          <p:nvPr/>
        </p:nvSpPr>
        <p:spPr bwMode="auto">
          <a:xfrm>
            <a:off x="5076825" y="57340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</a:t>
            </a:r>
          </a:p>
        </p:txBody>
      </p:sp>
      <p:sp>
        <p:nvSpPr>
          <p:cNvPr id="65592" name="Text Box 56"/>
          <p:cNvSpPr txBox="1">
            <a:spLocks noChangeArrowheads="1"/>
          </p:cNvSpPr>
          <p:nvPr/>
        </p:nvSpPr>
        <p:spPr bwMode="auto">
          <a:xfrm>
            <a:off x="6732588" y="4292600"/>
            <a:ext cx="16557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AB=CD</a:t>
            </a:r>
          </a:p>
          <a:p>
            <a:pPr>
              <a:spcBef>
                <a:spcPct val="50000"/>
              </a:spcBef>
            </a:pPr>
            <a:r>
              <a:rPr lang="en-US"/>
              <a:t>P</a:t>
            </a:r>
            <a:r>
              <a:rPr lang="en-US" sz="800"/>
              <a:t>ABCD</a:t>
            </a:r>
            <a:r>
              <a:rPr lang="en-US" sz="2000"/>
              <a:t>=46</a:t>
            </a:r>
          </a:p>
          <a:p>
            <a:pPr>
              <a:spcBef>
                <a:spcPct val="50000"/>
              </a:spcBef>
            </a:pPr>
            <a:r>
              <a:rPr lang="en-US" sz="2000"/>
              <a:t>AB=?</a:t>
            </a:r>
          </a:p>
          <a:p>
            <a:pPr>
              <a:spcBef>
                <a:spcPct val="50000"/>
              </a:spcBef>
            </a:pPr>
            <a:r>
              <a:rPr lang="en-US" sz="2000"/>
              <a:t>CD=?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Ответы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</a:t>
            </a:r>
            <a:r>
              <a:rPr lang="en-US"/>
              <a:t>20</a:t>
            </a:r>
            <a:endParaRPr lang="ru-RU"/>
          </a:p>
          <a:p>
            <a:r>
              <a:rPr lang="ru-RU"/>
              <a:t>2) 11</a:t>
            </a:r>
          </a:p>
          <a:p>
            <a:r>
              <a:rPr lang="ru-RU"/>
              <a:t>3) 4</a:t>
            </a:r>
          </a:p>
          <a:p>
            <a:r>
              <a:rPr lang="ru-RU"/>
              <a:t>4) 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Ссылки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4слайд: </a:t>
            </a:r>
            <a:r>
              <a:rPr lang="en-US">
                <a:hlinkClick r:id="rId2"/>
              </a:rPr>
              <a:t>http://cheremuha.ucoz.ru/load/1-1-0-5</a:t>
            </a: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9</a:t>
            </a:r>
            <a:r>
              <a:rPr lang="en-US"/>
              <a:t> </a:t>
            </a:r>
            <a:r>
              <a:rPr lang="ru-RU"/>
              <a:t>слайд: </a:t>
            </a:r>
            <a:r>
              <a:rPr lang="ru-RU">
                <a:hlinkClick r:id="rId3"/>
              </a:rPr>
              <a:t>http://reyki.org.ru/forum/42-334-66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           </a:t>
            </a:r>
            <a:r>
              <a:rPr lang="ru-RU">
                <a:hlinkClick r:id="rId4"/>
              </a:rPr>
              <a:t>http://tolstun.ru/?p=5245</a:t>
            </a: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10 слайд: </a:t>
            </a:r>
            <a:r>
              <a:rPr lang="ru-RU">
                <a:hlinkClick r:id="rId5"/>
              </a:rPr>
              <a:t>http://www.klassorti.ru/podarki/075_trapetsiya_zhest.html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</a:t>
            </a:r>
            <a:r>
              <a:rPr lang="ru-RU">
                <a:hlinkClick r:id="rId6"/>
              </a:rPr>
              <a:t>http://www.meditec.ru/flibrary/info/4146</a:t>
            </a:r>
            <a:endParaRPr lang="ru-RU"/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3200">
                <a:hlinkClick r:id="rId7"/>
              </a:rPr>
              <a:t>http://www.be-in.ru/network/463-jil_sander-things?thing=25443</a:t>
            </a:r>
            <a:r>
              <a:rPr lang="ru-RU" sz="3200"/>
              <a:t>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Определение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Трапеция – это четырёхугольник, где две стороны параллельны, а две другие  не параллельны.</a:t>
            </a:r>
          </a:p>
          <a:p>
            <a:r>
              <a:rPr lang="ru-RU"/>
              <a:t>Равнобедренная трапеция – это трапеция, где боковые стороны равны.</a:t>
            </a:r>
          </a:p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10800000">
            <a:off x="3059113" y="4581525"/>
            <a:ext cx="2881312" cy="1368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348038" y="50133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3276600" y="50847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5364163" y="5013325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5435600" y="50847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Происхождение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effectLst/>
              </a:rPr>
              <a:t>«Трапеция» - слово греческое, означавшее в древности «столик» (по гречески «трапедзион» означает столик, обеденный стол.)</a:t>
            </a:r>
          </a:p>
        </p:txBody>
      </p:sp>
      <p:pic>
        <p:nvPicPr>
          <p:cNvPr id="4100" name="Picture 4" descr="15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73463"/>
            <a:ext cx="2674938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Элементы трапеции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 rot="10800000">
            <a:off x="1042988" y="2133600"/>
            <a:ext cx="1944687" cy="12239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187450" y="18446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482850" y="18446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27088" y="3284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916238" y="3213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492500" y="1844675"/>
            <a:ext cx="5256213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AD</a:t>
            </a:r>
            <a:r>
              <a:rPr lang="en-US"/>
              <a:t>– </a:t>
            </a:r>
            <a:r>
              <a:rPr lang="ru-RU"/>
              <a:t>нижнее основание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BC</a:t>
            </a:r>
            <a:r>
              <a:rPr lang="en-US"/>
              <a:t> –</a:t>
            </a:r>
            <a:r>
              <a:rPr lang="ru-RU"/>
              <a:t>  верхнее основание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AD      BC</a:t>
            </a:r>
            <a:endParaRPr lang="ru-RU" b="1"/>
          </a:p>
          <a:p>
            <a:pPr>
              <a:spcBef>
                <a:spcPct val="50000"/>
              </a:spcBef>
            </a:pPr>
            <a:r>
              <a:rPr lang="en-US" b="1"/>
              <a:t>AB, CD</a:t>
            </a:r>
            <a:r>
              <a:rPr lang="en-US"/>
              <a:t> – </a:t>
            </a:r>
            <a:r>
              <a:rPr lang="ru-RU"/>
              <a:t>боковые стороны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AC, BD</a:t>
            </a:r>
            <a:r>
              <a:rPr lang="en-US"/>
              <a:t> – </a:t>
            </a:r>
            <a:r>
              <a:rPr lang="ru-RU"/>
              <a:t> диагонали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NM</a:t>
            </a:r>
            <a:r>
              <a:rPr lang="en-US"/>
              <a:t> – </a:t>
            </a:r>
            <a:r>
              <a:rPr lang="ru-RU"/>
              <a:t>средняя линия  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NM     BC</a:t>
            </a:r>
          </a:p>
          <a:p>
            <a:pPr>
              <a:spcBef>
                <a:spcPct val="50000"/>
              </a:spcBef>
            </a:pPr>
            <a:r>
              <a:rPr lang="en-US" b="1"/>
              <a:t>NM     AD</a:t>
            </a:r>
            <a:endParaRPr lang="ru-RU" b="1"/>
          </a:p>
          <a:p>
            <a:pPr>
              <a:spcBef>
                <a:spcPct val="50000"/>
              </a:spcBef>
            </a:pPr>
            <a:r>
              <a:rPr lang="en-US" b="1"/>
              <a:t>MN</a:t>
            </a:r>
            <a:r>
              <a:rPr lang="en-US"/>
              <a:t> =(BC+AD)/2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BE </a:t>
            </a:r>
            <a:r>
              <a:rPr lang="ru-RU"/>
              <a:t>и  </a:t>
            </a:r>
            <a:r>
              <a:rPr lang="en-US" b="1"/>
              <a:t>CF</a:t>
            </a:r>
            <a:r>
              <a:rPr lang="ru-RU"/>
              <a:t> – высоты трапеции</a:t>
            </a:r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4067175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4140200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4067175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4140200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4067175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4140200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>
            <a:off x="1331913" y="27082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827088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2916238" y="242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endParaRPr lang="ru-RU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1547813" y="2133600"/>
            <a:ext cx="14398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>
            <a:off x="1042988" y="2133600"/>
            <a:ext cx="144145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1835150" y="2133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>
            <a:off x="1547813" y="21336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5" name="Line 31"/>
          <p:cNvSpPr>
            <a:spLocks noChangeShapeType="1"/>
          </p:cNvSpPr>
          <p:nvPr/>
        </p:nvSpPr>
        <p:spPr bwMode="auto">
          <a:xfrm>
            <a:off x="2484438" y="2133600"/>
            <a:ext cx="7143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1403350" y="32845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2339975" y="32845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67618" name="Rectangle 34"/>
          <p:cNvSpPr>
            <a:spLocks noChangeArrowheads="1"/>
          </p:cNvSpPr>
          <p:nvPr/>
        </p:nvSpPr>
        <p:spPr bwMode="auto">
          <a:xfrm>
            <a:off x="1403350" y="3213100"/>
            <a:ext cx="144463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2555875" y="3213100"/>
            <a:ext cx="144463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21" name="Line 37"/>
          <p:cNvSpPr>
            <a:spLocks noChangeShapeType="1"/>
          </p:cNvSpPr>
          <p:nvPr/>
        </p:nvSpPr>
        <p:spPr bwMode="auto">
          <a:xfrm>
            <a:off x="1331913" y="234950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2" name="Line 38"/>
          <p:cNvSpPr>
            <a:spLocks noChangeShapeType="1"/>
          </p:cNvSpPr>
          <p:nvPr/>
        </p:nvSpPr>
        <p:spPr bwMode="auto">
          <a:xfrm>
            <a:off x="1116013" y="2924175"/>
            <a:ext cx="1428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 flipH="1">
            <a:off x="2627313" y="2349500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4" name="Line 40"/>
          <p:cNvSpPr>
            <a:spLocks noChangeShapeType="1"/>
          </p:cNvSpPr>
          <p:nvPr/>
        </p:nvSpPr>
        <p:spPr bwMode="auto">
          <a:xfrm flipH="1">
            <a:off x="2771775" y="2852738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/>
              <a:t>Свойства равнобедренной трапеции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r>
              <a:rPr lang="ru-RU"/>
              <a:t>1) Углы при основаниях трапеции равны.</a:t>
            </a:r>
          </a:p>
          <a:p>
            <a:endParaRPr lang="ru-RU"/>
          </a:p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25963"/>
          </a:xfrm>
        </p:spPr>
        <p:txBody>
          <a:bodyPr/>
          <a:lstStyle/>
          <a:p>
            <a:r>
              <a:rPr lang="ru-RU"/>
              <a:t>2) Диагонали равнобедренной трапеции равны.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258888" y="46529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258888" y="47244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1619250" y="35734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627313" y="35734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3059113" y="4724400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2987675" y="46529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 rot="10800000">
            <a:off x="5219700" y="3500438"/>
            <a:ext cx="2232025" cy="1368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795963" y="3500438"/>
            <a:ext cx="16557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H="1">
            <a:off x="5219700" y="3500438"/>
            <a:ext cx="16573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10800000">
            <a:off x="1187450" y="3573463"/>
            <a:ext cx="2087563" cy="1295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916238" y="3284538"/>
            <a:ext cx="4587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779838" y="4724400"/>
            <a:ext cx="4587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771775" y="3357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</a:t>
            </a:r>
            <a:endParaRPr lang="ru-RU">
              <a:latin typeface="Arial" pitchFamily="34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403350" y="3357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</a:t>
            </a:r>
            <a:endParaRPr lang="ru-RU">
              <a:latin typeface="Arial" pitchFamily="34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900113" y="47244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</a:t>
            </a:r>
            <a:endParaRPr lang="ru-RU">
              <a:latin typeface="Arial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203575" y="46529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D</a:t>
            </a:r>
            <a:endParaRPr lang="ru-RU">
              <a:latin typeface="Arial" pitchFamily="34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7524750" y="48688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D</a:t>
            </a:r>
            <a:endParaRPr lang="ru-RU">
              <a:latin typeface="Arial" pitchFamily="34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877050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</a:t>
            </a:r>
            <a:endParaRPr lang="ru-RU">
              <a:latin typeface="Arial" pitchFamily="34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364163" y="31416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</a:t>
            </a:r>
            <a:endParaRPr lang="ru-RU">
              <a:latin typeface="Arial" pitchFamily="34" charset="0"/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932363" y="49418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</a:t>
            </a:r>
            <a:endParaRPr lang="ru-RU">
              <a:latin typeface="Arial" pitchFamily="34" charset="0"/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156325" y="35734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O</a:t>
            </a:r>
            <a:endParaRPr lang="ru-RU">
              <a:latin typeface="Arial" pitchFamily="34" charset="0"/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084888" y="52292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BD=AC</a:t>
            </a: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/>
              <a:t>Признаки равнобедренной трапеции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r>
              <a:rPr lang="ru-RU" sz="2400"/>
              <a:t>1) Если в трапеции углы при основании равны, то это равнобедренная трапеция.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187450" y="55165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187450" y="55880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1547813" y="44370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555875" y="44370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2987675" y="5588000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2916238" y="5516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10800000">
            <a:off x="1116013" y="4437063"/>
            <a:ext cx="2087562" cy="1295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44800" y="4148138"/>
            <a:ext cx="4587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700338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</a:t>
            </a:r>
            <a:endParaRPr lang="ru-RU">
              <a:latin typeface="Arial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331913" y="42211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</a:t>
            </a:r>
            <a:endParaRPr lang="ru-RU">
              <a:latin typeface="Arial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28675" y="55880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</a:t>
            </a:r>
            <a:endParaRPr lang="ru-RU">
              <a:latin typeface="Arial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132138" y="55165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D</a:t>
            </a:r>
            <a:endParaRPr lang="ru-RU">
              <a:latin typeface="Arial" pitchFamily="34" charset="0"/>
            </a:endParaRP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10800000">
            <a:off x="5148263" y="4149725"/>
            <a:ext cx="2232025" cy="1368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5724525" y="4149725"/>
            <a:ext cx="16557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5148263" y="4149725"/>
            <a:ext cx="16573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453313" y="55181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D</a:t>
            </a:r>
            <a:endParaRPr lang="ru-RU">
              <a:latin typeface="Arial" pitchFamily="34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05613" y="3790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</a:t>
            </a:r>
            <a:endParaRPr lang="ru-RU">
              <a:latin typeface="Arial" pitchFamily="34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292725" y="37909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</a:t>
            </a:r>
            <a:endParaRPr lang="ru-RU">
              <a:latin typeface="Arial" pitchFamily="34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860925" y="55911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</a:t>
            </a:r>
            <a:endParaRPr lang="ru-RU">
              <a:latin typeface="Arial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084888" y="42227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O</a:t>
            </a:r>
            <a:endParaRPr lang="ru-RU">
              <a:latin typeface="Arial" pitchFamily="34" charset="0"/>
            </a:endParaRPr>
          </a:p>
        </p:txBody>
      </p:sp>
      <p:sp>
        <p:nvSpPr>
          <p:cNvPr id="7202" name="Text Box 34"/>
          <p:cNvSpPr txBox="1"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259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/>
              <a:t>2)  </a:t>
            </a:r>
            <a:r>
              <a:rPr lang="ru-RU" sz="2400"/>
              <a:t>Если диагонали трапеции равны, то это равнобедренная трапеция.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7451725" y="3860800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7451725" y="3933825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AC = BD</a:t>
            </a: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Rot="1"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Формула нахождения площади равнобедренной трапеции.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6000" dirty="0"/>
              <a:t>S =</a:t>
            </a:r>
            <a:r>
              <a:rPr lang="en-US" sz="3200" dirty="0"/>
              <a:t> </a:t>
            </a:r>
            <a:r>
              <a:rPr lang="ru-RU" sz="6600" dirty="0">
                <a:latin typeface="Arial" pitchFamily="34" charset="0"/>
              </a:rPr>
              <a:t>   </a:t>
            </a:r>
            <a:r>
              <a:rPr lang="en-US" sz="6600" dirty="0"/>
              <a:t> </a:t>
            </a:r>
            <a:r>
              <a:rPr lang="ru-RU" sz="6600" dirty="0"/>
              <a:t> </a:t>
            </a:r>
            <a:r>
              <a:rPr lang="en-US" sz="6600" dirty="0"/>
              <a:t>·h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692275" y="1412875"/>
          <a:ext cx="14144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Формула" r:id="rId3" imgW="368280" imgH="393480" progId="">
                  <p:embed/>
                </p:oleObj>
              </mc:Choice>
              <mc:Fallback>
                <p:oleObj name="Формула" r:id="rId3" imgW="36828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12875"/>
                        <a:ext cx="1414463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583247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S – </a:t>
            </a:r>
            <a:r>
              <a:rPr lang="ru-RU" sz="2800"/>
              <a:t>площадь</a:t>
            </a: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 b="1"/>
              <a:t>h – </a:t>
            </a:r>
            <a:r>
              <a:rPr lang="ru-RU" sz="2800"/>
              <a:t>высота</a:t>
            </a: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 b="1"/>
              <a:t>a – </a:t>
            </a:r>
            <a:r>
              <a:rPr lang="ru-RU" sz="2800"/>
              <a:t>верхнее основание</a:t>
            </a: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 b="1"/>
              <a:t>b – </a:t>
            </a:r>
            <a:r>
              <a:rPr lang="ru-RU" sz="2800"/>
              <a:t>нижнее основание</a:t>
            </a:r>
            <a:endParaRPr lang="en-US" sz="2800"/>
          </a:p>
          <a:p>
            <a:pPr>
              <a:spcBef>
                <a:spcPct val="50000"/>
              </a:spcBef>
            </a:pPr>
            <a:endParaRPr 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17633"/>
              </p:ext>
            </p:extLst>
          </p:nvPr>
        </p:nvGraphicFramePr>
        <p:xfrm>
          <a:off x="-36512" y="-27384"/>
          <a:ext cx="9200272" cy="6860616"/>
        </p:xfrm>
        <a:graphic>
          <a:graphicData uri="http://schemas.openxmlformats.org/drawingml/2006/table">
            <a:tbl>
              <a:tblPr/>
              <a:tblGrid>
                <a:gridCol w="230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36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18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22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678" name="Object 46"/>
          <p:cNvGraphicFramePr>
            <a:graphicFrameLocks noChangeAspect="1"/>
          </p:cNvGraphicFramePr>
          <p:nvPr/>
        </p:nvGraphicFramePr>
        <p:xfrm>
          <a:off x="466725" y="404813"/>
          <a:ext cx="1655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Формула" r:id="rId3" imgW="787320" imgH="393480" progId="">
                  <p:embed/>
                </p:oleObj>
              </mc:Choice>
              <mc:Fallback>
                <p:oleObj name="Формула" r:id="rId3" imgW="787320" imgH="39348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04813"/>
                        <a:ext cx="16557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9" name="Object 47"/>
          <p:cNvGraphicFramePr>
            <a:graphicFrameLocks noChangeAspect="1"/>
          </p:cNvGraphicFramePr>
          <p:nvPr/>
        </p:nvGraphicFramePr>
        <p:xfrm>
          <a:off x="3203575" y="322263"/>
          <a:ext cx="12969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4" name="Формула" r:id="rId5" imgW="533160" imgH="393480" progId="">
                  <p:embed/>
                </p:oleObj>
              </mc:Choice>
              <mc:Fallback>
                <p:oleObj name="Формула" r:id="rId5" imgW="533160" imgH="39348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2263"/>
                        <a:ext cx="129698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0" name="Object 48"/>
          <p:cNvGraphicFramePr>
            <a:graphicFrameLocks noChangeAspect="1"/>
          </p:cNvGraphicFramePr>
          <p:nvPr/>
        </p:nvGraphicFramePr>
        <p:xfrm>
          <a:off x="5075238" y="404813"/>
          <a:ext cx="158273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Формула" r:id="rId7" imgW="774360" imgH="393480" progId="">
                  <p:embed/>
                </p:oleObj>
              </mc:Choice>
              <mc:Fallback>
                <p:oleObj name="Формула" r:id="rId7" imgW="774360" imgH="39348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404813"/>
                        <a:ext cx="1582737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1" name="Object 49"/>
          <p:cNvGraphicFramePr>
            <a:graphicFrameLocks noChangeAspect="1"/>
          </p:cNvGraphicFramePr>
          <p:nvPr/>
        </p:nvGraphicFramePr>
        <p:xfrm>
          <a:off x="7380288" y="404813"/>
          <a:ext cx="16557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Формула" r:id="rId9" imgW="609480" imgH="393480" progId="">
                  <p:embed/>
                </p:oleObj>
              </mc:Choice>
              <mc:Fallback>
                <p:oleObj name="Формула" r:id="rId9" imgW="609480" imgH="39348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404813"/>
                        <a:ext cx="165576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72748"/>
              </p:ext>
            </p:extLst>
          </p:nvPr>
        </p:nvGraphicFramePr>
        <p:xfrm>
          <a:off x="2555875" y="549275"/>
          <a:ext cx="631825" cy="4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Формула" r:id="rId11" imgW="253800" imgH="139680" progId="">
                  <p:embed/>
                </p:oleObj>
              </mc:Choice>
              <mc:Fallback>
                <p:oleObj name="Формула" r:id="rId11" imgW="253800" imgH="13968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49275"/>
                        <a:ext cx="631825" cy="43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Интересные факты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4537075" cy="5256212"/>
          </a:xfrm>
        </p:spPr>
        <p:txBody>
          <a:bodyPr/>
          <a:lstStyle/>
          <a:p>
            <a:r>
              <a:rPr lang="ru-RU" sz="2000"/>
              <a:t>За счёт трёхмерной оптической иллюзии в комнате Эймса (придумал в 1946 году) ребёнок в ближнем углу кажется великаном по сравнению с тем, что стоит в дальнем. На самом деле форма комнаты</a:t>
            </a:r>
            <a:r>
              <a:rPr lang="ru-RU" sz="2000" b="1"/>
              <a:t> – трапеция. </a:t>
            </a:r>
            <a:r>
              <a:rPr lang="ru-RU" sz="2000"/>
              <a:t>Эффект усиливается из-за искажённой шахматной клетки</a:t>
            </a:r>
            <a:r>
              <a:rPr lang="ru-RU" sz="2000" b="1"/>
              <a:t>.</a:t>
            </a:r>
            <a:br>
              <a:rPr lang="ru-RU" sz="2000" b="1"/>
            </a:br>
            <a:endParaRPr lang="ru-RU" sz="2000" b="1"/>
          </a:p>
        </p:txBody>
      </p:sp>
      <p:pic>
        <p:nvPicPr>
          <p:cNvPr id="11268" name="Picture 4" descr="о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789363"/>
            <a:ext cx="3384550" cy="2593975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0" y="1341438"/>
            <a:ext cx="40322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Созвездие Орион (звезды образуют  трапецию).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pic>
        <p:nvPicPr>
          <p:cNvPr id="11271" name="Picture 7" descr="060111_trap_02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205038"/>
            <a:ext cx="2424113" cy="2393950"/>
          </a:xfrm>
          <a:prstGeom prst="rect">
            <a:avLst/>
          </a:prstGeom>
          <a:noFill/>
        </p:spPr>
      </p:pic>
      <p:pic>
        <p:nvPicPr>
          <p:cNvPr id="11272" name="Picture 8" descr="060111_trap_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652963"/>
            <a:ext cx="2039938" cy="2014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298</TotalTime>
  <Words>478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Garamond</vt:lpstr>
      <vt:lpstr>Wingdings</vt:lpstr>
      <vt:lpstr>Течение</vt:lpstr>
      <vt:lpstr>Формула</vt:lpstr>
      <vt:lpstr>Равнобедренная трапеция</vt:lpstr>
      <vt:lpstr>Определение</vt:lpstr>
      <vt:lpstr>Происхождение</vt:lpstr>
      <vt:lpstr>Элементы трапеции</vt:lpstr>
      <vt:lpstr>Свойства равнобедренной трапеции</vt:lpstr>
      <vt:lpstr>Признаки равнобедренной трапеции</vt:lpstr>
      <vt:lpstr>Презентация PowerPoint</vt:lpstr>
      <vt:lpstr>Презентация PowerPoint</vt:lpstr>
      <vt:lpstr>Интересные факты</vt:lpstr>
      <vt:lpstr>Применение формы трапеции в повседневной жизни</vt:lpstr>
      <vt:lpstr>Задачи </vt:lpstr>
      <vt:lpstr>Ответы</vt:lpstr>
      <vt:lpstr>Ссылки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РАВНОБЕДРЕННАЯ ТРАПЕЦИЯ.</dc:title>
  <dc:creator>пользователь</dc:creator>
  <cp:lastModifiedBy>Ирина Попыхова</cp:lastModifiedBy>
  <cp:revision>11</cp:revision>
  <dcterms:created xsi:type="dcterms:W3CDTF">2010-12-23T16:05:33Z</dcterms:created>
  <dcterms:modified xsi:type="dcterms:W3CDTF">2020-01-15T06:03:28Z</dcterms:modified>
</cp:coreProperties>
</file>